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22"/>
  </p:notesMasterIdLst>
  <p:handoutMasterIdLst>
    <p:handoutMasterId r:id="rId23"/>
  </p:handoutMasterIdLst>
  <p:sldIdLst>
    <p:sldId id="765" r:id="rId2"/>
    <p:sldId id="830" r:id="rId3"/>
    <p:sldId id="845" r:id="rId4"/>
    <p:sldId id="838" r:id="rId5"/>
    <p:sldId id="846" r:id="rId6"/>
    <p:sldId id="849" r:id="rId7"/>
    <p:sldId id="863" r:id="rId8"/>
    <p:sldId id="857" r:id="rId9"/>
    <p:sldId id="869" r:id="rId10"/>
    <p:sldId id="871" r:id="rId11"/>
    <p:sldId id="878" r:id="rId12"/>
    <p:sldId id="879" r:id="rId13"/>
    <p:sldId id="880" r:id="rId14"/>
    <p:sldId id="881" r:id="rId15"/>
    <p:sldId id="882" r:id="rId16"/>
    <p:sldId id="874" r:id="rId17"/>
    <p:sldId id="875" r:id="rId18"/>
    <p:sldId id="876" r:id="rId19"/>
    <p:sldId id="877" r:id="rId20"/>
    <p:sldId id="836" r:id="rId21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BC0105-9BC2-4133-8923-F215EE462018}">
          <p14:sldIdLst>
            <p14:sldId id="765"/>
            <p14:sldId id="830"/>
            <p14:sldId id="845"/>
            <p14:sldId id="838"/>
            <p14:sldId id="846"/>
            <p14:sldId id="849"/>
            <p14:sldId id="863"/>
            <p14:sldId id="857"/>
          </p14:sldIdLst>
        </p14:section>
        <p14:section name="Раздел без заголовка" id="{0E3D48F3-C070-4032-852B-829EA8E56468}">
          <p14:sldIdLst>
            <p14:sldId id="869"/>
            <p14:sldId id="871"/>
            <p14:sldId id="878"/>
            <p14:sldId id="879"/>
            <p14:sldId id="880"/>
            <p14:sldId id="881"/>
            <p14:sldId id="882"/>
            <p14:sldId id="874"/>
            <p14:sldId id="875"/>
            <p14:sldId id="876"/>
            <p14:sldId id="877"/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EC297"/>
    <a:srgbClr val="66FFFF"/>
    <a:srgbClr val="FF6600"/>
    <a:srgbClr val="CC00FF"/>
    <a:srgbClr val="E5FCFF"/>
    <a:srgbClr val="FFFDFB"/>
    <a:srgbClr val="EDFCFD"/>
    <a:srgbClr val="FF0066"/>
    <a:srgbClr val="0FC4EF"/>
    <a:srgbClr val="082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88085" autoAdjust="0"/>
  </p:normalViewPr>
  <p:slideViewPr>
    <p:cSldViewPr>
      <p:cViewPr varScale="1">
        <p:scale>
          <a:sx n="102" d="100"/>
          <a:sy n="102" d="100"/>
        </p:scale>
        <p:origin x="1848" y="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11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проверок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rgbClr val="66FF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EC29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1.1905511811023546E-2"/>
                  <c:y val="-0.278439714566929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849409448818904E-2"/>
                  <c:y val="5.73026574803149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7175426509186351"/>
                  <c:y val="6.86464074803149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3"/>
                <c:pt idx="0">
                  <c:v>Индиктор ПБ-1</c:v>
                </c:pt>
                <c:pt idx="1">
                  <c:v>Индикатор ПБ-2</c:v>
                </c:pt>
                <c:pt idx="2">
                  <c:v>Индикатор ПБ-3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7985"/>
            <a:ext cx="4986633" cy="44632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755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19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21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790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179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20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20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20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20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27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68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64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81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34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54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71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79512" y="1987550"/>
            <a:ext cx="8964488" cy="2089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ОСУЩЕСТВЛЕНИЕ </a:t>
            </a:r>
            <a:r>
              <a:rPr kumimoji="1" lang="ru-RU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Calibri" pitchFamily="34" charset="0"/>
              </a:rPr>
              <a:t>ЦЕНТРАЛЬНЫМ УПРАВЛЕНИЕМ РОСТЕХНАДЗОРА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МЕРОПРИЯТИЙ ПО ПРОФИЛАКТИКЕ НАРУШЕНИЙ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ОБЯЗАТЕЛЬНЫХ ТРЕБОВАНИЙ С УЧЕТОМ ОСОБЕННОСТЕЙ ОСУЩЕСТВЛЕНИЯ КОНТРОЛЬНОЙ (НАДЗОРНОЙ) ДЕЯТЕЛЬНОСТИ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в 2022 году</a:t>
            </a: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заместителя руководителя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Центрального управления </a:t>
            </a:r>
            <a:r>
              <a:rPr kumimoji="1"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Ростехнадзора</a:t>
            </a:r>
            <a:endParaRPr kumimoji="1"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Солиной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Татьяны Михайловны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25 мая 2023 г.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79512" y="904377"/>
            <a:ext cx="8730656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</a:rPr>
              <a:t>ПРОФИЛАКТИЧЕСКИЕ МЕРОПРИЯТИЯ </a:t>
            </a:r>
          </a:p>
          <a:p>
            <a:pPr algn="ctr" eaLnBrk="1" hangingPunct="1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Работа в отношении предприятий,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которым выданы предписания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alt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19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0" y="2075734"/>
            <a:ext cx="8994536" cy="4887070"/>
            <a:chOff x="1036834" y="1173767"/>
            <a:chExt cx="7406538" cy="659521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36834" y="1913689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253991" y="2676907"/>
              <a:ext cx="7189381" cy="2526587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Направление </a:t>
              </a:r>
              <a:r>
                <a:rPr lang="ru-RU" dirty="0"/>
                <a:t>информационных </a:t>
              </a:r>
              <a:r>
                <a:rPr lang="ru-RU" dirty="0" smtClean="0"/>
                <a:t>писем</a:t>
              </a:r>
              <a:r>
                <a:rPr lang="en-US" dirty="0" smtClean="0"/>
                <a:t>:</a:t>
              </a:r>
            </a:p>
            <a:p>
              <a:pPr marL="285750" indent="-285750" algn="just">
                <a:lnSpc>
                  <a:spcPts val="1700"/>
                </a:lnSpc>
                <a:buFontTx/>
                <a:buChar char="-"/>
              </a:pPr>
              <a:endParaRPr lang="en-US" dirty="0" smtClean="0"/>
            </a:p>
            <a:p>
              <a:pPr marL="285750" indent="-285750" algn="just">
                <a:lnSpc>
                  <a:spcPts val="1700"/>
                </a:lnSpc>
                <a:buFontTx/>
                <a:buChar char="-"/>
              </a:pPr>
              <a:r>
                <a:rPr lang="ru-RU" dirty="0" smtClean="0"/>
                <a:t>об </a:t>
              </a:r>
              <a:r>
                <a:rPr lang="ru-RU" dirty="0"/>
                <a:t>автоматическом продлении предписания на 90 календарных дней со дня истечения срока его </a:t>
              </a:r>
              <a:r>
                <a:rPr lang="ru-RU" dirty="0" smtClean="0"/>
                <a:t>исполнения</a:t>
              </a:r>
              <a:endParaRPr lang="en-US" dirty="0" smtClean="0"/>
            </a:p>
            <a:p>
              <a:pPr algn="just">
                <a:lnSpc>
                  <a:spcPts val="1700"/>
                </a:lnSpc>
              </a:pPr>
              <a:endParaRPr lang="en-US" dirty="0" smtClean="0"/>
            </a:p>
            <a:p>
              <a:pPr marL="285750" indent="-285750" algn="just">
                <a:lnSpc>
                  <a:spcPts val="1700"/>
                </a:lnSpc>
                <a:buFontTx/>
                <a:buChar char="-"/>
              </a:pPr>
              <a:r>
                <a:rPr lang="ru-RU" dirty="0"/>
                <a:t>о возможности представления в Управление, в том числе </a:t>
              </a:r>
              <a:br>
                <a:rPr lang="ru-RU" dirty="0"/>
              </a:br>
              <a:r>
                <a:rPr lang="ru-RU" dirty="0"/>
                <a:t>до истечения срока указанного в предписании, документов и сведений, подтверждающих его </a:t>
              </a:r>
              <a:r>
                <a:rPr lang="ru-RU" dirty="0" smtClean="0"/>
                <a:t>исполнение </a:t>
              </a:r>
              <a:endParaRPr lang="ru-RU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279672" y="1173767"/>
              <a:ext cx="7163700" cy="1229609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Направление </a:t>
              </a:r>
              <a:r>
                <a:rPr lang="ru-RU" dirty="0"/>
                <a:t>информационных писем о необходимости принятия организационно-технических мероприятий, обеспечивающих безопасное ведение работ на объекте до устранения </a:t>
              </a:r>
              <a:r>
                <a:rPr lang="ru-RU" dirty="0" smtClean="0"/>
                <a:t>нарушений</a:t>
              </a:r>
              <a:endParaRPr lang="ru-RU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365603" y="2075734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рямоугольник 16"/>
          <p:cNvSpPr/>
          <p:nvPr/>
        </p:nvSpPr>
        <p:spPr>
          <a:xfrm>
            <a:off x="365603" y="3600824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Полилиния 19"/>
          <p:cNvSpPr/>
          <p:nvPr/>
        </p:nvSpPr>
        <p:spPr>
          <a:xfrm>
            <a:off x="306980" y="5372706"/>
            <a:ext cx="8756938" cy="739105"/>
          </a:xfrm>
          <a:custGeom>
            <a:avLst/>
            <a:gdLst>
              <a:gd name="connsiteX0" fmla="*/ 0 w 6207481"/>
              <a:gd name="connsiteY0" fmla="*/ 77012 h 462070"/>
              <a:gd name="connsiteX1" fmla="*/ 77012 w 6207481"/>
              <a:gd name="connsiteY1" fmla="*/ 0 h 462070"/>
              <a:gd name="connsiteX2" fmla="*/ 6130469 w 6207481"/>
              <a:gd name="connsiteY2" fmla="*/ 0 h 462070"/>
              <a:gd name="connsiteX3" fmla="*/ 6207481 w 6207481"/>
              <a:gd name="connsiteY3" fmla="*/ 77012 h 462070"/>
              <a:gd name="connsiteX4" fmla="*/ 6207481 w 6207481"/>
              <a:gd name="connsiteY4" fmla="*/ 385058 h 462070"/>
              <a:gd name="connsiteX5" fmla="*/ 6130469 w 6207481"/>
              <a:gd name="connsiteY5" fmla="*/ 462070 h 462070"/>
              <a:gd name="connsiteX6" fmla="*/ 77012 w 6207481"/>
              <a:gd name="connsiteY6" fmla="*/ 462070 h 462070"/>
              <a:gd name="connsiteX7" fmla="*/ 0 w 6207481"/>
              <a:gd name="connsiteY7" fmla="*/ 385058 h 462070"/>
              <a:gd name="connsiteX8" fmla="*/ 0 w 6207481"/>
              <a:gd name="connsiteY8" fmla="*/ 77012 h 4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1525" tIns="53036" rIns="53036" bIns="53036" numCol="1" spcCol="1270" anchor="ctr" anchorCtr="0">
            <a:noAutofit/>
          </a:bodyPr>
          <a:lstStyle/>
          <a:p>
            <a:pPr lvl="0" defTabSz="355600">
              <a:lnSpc>
                <a:spcPts val="1800"/>
              </a:lnSpc>
              <a:spcAft>
                <a:spcPts val="0"/>
              </a:spcAft>
            </a:pPr>
            <a:r>
              <a:rPr lang="ru-RU" dirty="0" smtClean="0"/>
              <a:t>Анализ </a:t>
            </a:r>
            <a:r>
              <a:rPr lang="ru-RU" dirty="0"/>
              <a:t>поступающей </a:t>
            </a:r>
            <a:r>
              <a:rPr lang="ru-RU" dirty="0" smtClean="0"/>
              <a:t>информации </a:t>
            </a:r>
            <a:r>
              <a:rPr lang="ru-RU" dirty="0"/>
              <a:t>о ходе выполнения предписаний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5855" y="5421301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399500826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79512" y="904376"/>
            <a:ext cx="8730656" cy="724423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ИНДИКАТОРЫ РИСКА В ОТНОШЕНИИ ОБЩЕГО ПРОМЫШЛЕННОГО НАДЗОРА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alt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19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0" y="2075735"/>
            <a:ext cx="8994536" cy="4887069"/>
            <a:chOff x="1036834" y="1173768"/>
            <a:chExt cx="7406538" cy="659521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36834" y="1913689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253991" y="2242708"/>
              <a:ext cx="7189381" cy="2506500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ПБ-2.Наличие в акте технического расследования причин аварии сведений о причинах аварии, связанных с нарушением требований промышленной безопасности на ОПО, эксплуатируемом ЮЛ (ИП), в случае если такое ЮЛ (ИП) эксплуатирует ОПО </a:t>
              </a:r>
              <a:r>
                <a:rPr lang="en-US" dirty="0" smtClean="0"/>
                <a:t>III</a:t>
              </a:r>
              <a:r>
                <a:rPr lang="ru-RU" dirty="0" smtClean="0"/>
                <a:t>,</a:t>
              </a:r>
              <a:r>
                <a:rPr lang="en-US" dirty="0" smtClean="0"/>
                <a:t> IV</a:t>
              </a:r>
              <a:r>
                <a:rPr lang="ru-RU" dirty="0" smtClean="0"/>
                <a:t> классов опасности, отнесенных к категории опасных по такому же признаку, как и объект, на котором произошла авария (при условии, что в отношении таких объектов не проводились контрольные (надзорные) мероприятия в течение 2 лет до даты аварии).</a:t>
              </a:r>
              <a:endParaRPr lang="ru-RU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253991" y="1173768"/>
              <a:ext cx="7189381" cy="931859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ПБ-1. Поступление в территориальный орган </a:t>
              </a:r>
              <a:r>
                <a:rPr lang="ru-RU" dirty="0" err="1" smtClean="0"/>
                <a:t>Ростехнадзора</a:t>
              </a:r>
              <a:r>
                <a:rPr lang="ru-RU" dirty="0" smtClean="0"/>
                <a:t> информации о трех и более инцидентах, произошедших на ОПО в течение одного календарного года </a:t>
              </a:r>
              <a:endParaRPr lang="ru-RU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365603" y="2075734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рямоугольник 16"/>
          <p:cNvSpPr/>
          <p:nvPr/>
        </p:nvSpPr>
        <p:spPr>
          <a:xfrm>
            <a:off x="435271" y="3314756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Полилиния 19"/>
          <p:cNvSpPr/>
          <p:nvPr/>
        </p:nvSpPr>
        <p:spPr>
          <a:xfrm>
            <a:off x="315917" y="4826721"/>
            <a:ext cx="8678619" cy="1554607"/>
          </a:xfrm>
          <a:custGeom>
            <a:avLst/>
            <a:gdLst>
              <a:gd name="connsiteX0" fmla="*/ 0 w 6207481"/>
              <a:gd name="connsiteY0" fmla="*/ 77012 h 462070"/>
              <a:gd name="connsiteX1" fmla="*/ 77012 w 6207481"/>
              <a:gd name="connsiteY1" fmla="*/ 0 h 462070"/>
              <a:gd name="connsiteX2" fmla="*/ 6130469 w 6207481"/>
              <a:gd name="connsiteY2" fmla="*/ 0 h 462070"/>
              <a:gd name="connsiteX3" fmla="*/ 6207481 w 6207481"/>
              <a:gd name="connsiteY3" fmla="*/ 77012 h 462070"/>
              <a:gd name="connsiteX4" fmla="*/ 6207481 w 6207481"/>
              <a:gd name="connsiteY4" fmla="*/ 385058 h 462070"/>
              <a:gd name="connsiteX5" fmla="*/ 6130469 w 6207481"/>
              <a:gd name="connsiteY5" fmla="*/ 462070 h 462070"/>
              <a:gd name="connsiteX6" fmla="*/ 77012 w 6207481"/>
              <a:gd name="connsiteY6" fmla="*/ 462070 h 462070"/>
              <a:gd name="connsiteX7" fmla="*/ 0 w 6207481"/>
              <a:gd name="connsiteY7" fmla="*/ 385058 h 462070"/>
              <a:gd name="connsiteX8" fmla="*/ 0 w 6207481"/>
              <a:gd name="connsiteY8" fmla="*/ 77012 h 4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1525" tIns="53036" rIns="53036" bIns="53036" numCol="1" spcCol="1270" anchor="ctr" anchorCtr="0">
            <a:noAutofit/>
          </a:bodyPr>
          <a:lstStyle/>
          <a:p>
            <a:pPr lvl="0" algn="just" defTabSz="355600">
              <a:lnSpc>
                <a:spcPts val="18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ПБ-3. Отсутствие в реестре лицензий сведений о лицензии ЮЛ (ИП) на эксплуатацию взрывопожароопасных и химически опасных производственных объектов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II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и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III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классов опасности в течение 4 месяцев с даты регистрации в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государственном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реестре ОПО таким ЮЛ (ИП) ОПО, деятельность по эксплуатации которого подлежит лицензированию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4883" y="4850289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65466119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79512" y="904376"/>
            <a:ext cx="8730656" cy="724423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ИНДИКАТОРЫ РИСКА В ОТНОШЕНИИ ОБЩЕГО ПРОМЫШЛЕННОГО НАДЗОРА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alt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19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0" y="2094589"/>
            <a:ext cx="8994537" cy="4887069"/>
            <a:chOff x="1036834" y="1173768"/>
            <a:chExt cx="7406539" cy="659521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36834" y="1913689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210644" y="4335058"/>
              <a:ext cx="7189381" cy="2506500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ПБ-5. Исключение сведений о юридическом лице (индивидуальном предпринимателе), эксплуатирующем опасный производственный объект</a:t>
              </a:r>
              <a:r>
                <a:rPr lang="en-US" dirty="0" smtClean="0"/>
                <a:t> III</a:t>
              </a:r>
              <a:r>
                <a:rPr lang="ru-RU" dirty="0" smtClean="0"/>
                <a:t>,</a:t>
              </a:r>
              <a:r>
                <a:rPr lang="en-US" dirty="0" smtClean="0"/>
                <a:t> IV</a:t>
              </a:r>
              <a:r>
                <a:rPr lang="ru-RU" dirty="0" smtClean="0"/>
                <a:t> классов опасности, сведения о котором содержатся в государственном реестре опасных производственных объектов, из ЕРГЮЛ/ЕГРИП. </a:t>
              </a:r>
              <a:endParaRPr lang="ru-RU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84654" y="1173768"/>
              <a:ext cx="7258719" cy="3015608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ПБ-4. Наличие сведений об опасном производственном объекте </a:t>
              </a:r>
              <a:r>
                <a:rPr lang="en-US" dirty="0" smtClean="0"/>
                <a:t>III</a:t>
              </a:r>
              <a:r>
                <a:rPr lang="ru-RU" dirty="0" smtClean="0"/>
                <a:t>,</a:t>
              </a:r>
              <a:r>
                <a:rPr lang="en-US" dirty="0" smtClean="0"/>
                <a:t> IV</a:t>
              </a:r>
              <a:r>
                <a:rPr lang="ru-RU" dirty="0" smtClean="0"/>
                <a:t> класса опасности в государственном реестре ОПО по истечении 2 лет с даты внесения сведений в реестр заключений экспертизы промышленной безопасности от экспертизе промышленной безопасности, проведенной в отношении документации на консервацию и ликвидацию такого объекта (при условии, ч то в отношении ОПО не проводились контрольные (надзорные) мероприятия в течение 2 лет до даты внесения сведений об экспертиза в реестр).</a:t>
              </a:r>
              <a:endParaRPr lang="ru-RU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365603" y="2075734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рямоугольник 16"/>
          <p:cNvSpPr/>
          <p:nvPr/>
        </p:nvSpPr>
        <p:spPr>
          <a:xfrm>
            <a:off x="391543" y="4877444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52129564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79512" y="904376"/>
            <a:ext cx="8730656" cy="724423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ПРОВЕРКИ, ПРОВЕДЕННЫЕ В ОТНОШЕНИИ ПОДНАДЗОРНЫХ ЛИЦ, ПО ИТОГАМ РАБОТЫ ПО ВЫЯВЛЕНИЮ ИНДИКАТОРА РИСКА</a:t>
            </a:r>
            <a:endParaRPr lang="ru-RU" alt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19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96696590"/>
              </p:ext>
            </p:extLst>
          </p:nvPr>
        </p:nvGraphicFramePr>
        <p:xfrm>
          <a:off x="1496840" y="206084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2476779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84030" y="904376"/>
            <a:ext cx="8726137" cy="166547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rgbClr val="002060"/>
                </a:solidFill>
              </a:rPr>
              <a:t>ПРИКАЗ РОСТЕХНАДЗОРА </a:t>
            </a:r>
          </a:p>
          <a:p>
            <a:pPr algn="ctr" eaLnBrk="1" hangingPunct="1"/>
            <a:r>
              <a:rPr lang="ru-RU" altLang="ru-RU" b="1" dirty="0" smtClean="0">
                <a:solidFill>
                  <a:srgbClr val="002060"/>
                </a:solidFill>
              </a:rPr>
              <a:t>от 13.12.2021 Г. № 426 «Об утверждении индикатора риска нарушения обязательных требований, используемого для осуществления федерального лицензионного контроля за деятельностью по проведению экспертизы промышленной безопасности»</a:t>
            </a:r>
            <a:endParaRPr lang="ru-RU" alt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19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0" y="2642872"/>
            <a:ext cx="8999055" cy="4338786"/>
            <a:chOff x="1036834" y="1913689"/>
            <a:chExt cx="7410259" cy="58552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36834" y="1913689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4" name="Полилиния 13"/>
            <p:cNvSpPr/>
            <p:nvPr/>
          </p:nvSpPr>
          <p:spPr>
            <a:xfrm>
              <a:off x="1188374" y="2208615"/>
              <a:ext cx="7258719" cy="2417972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dirty="0" smtClean="0"/>
                <a:t>Трехкратный и более рост количества заключений экспертизы промышленной безопасности, внесенных в реестр заключений экспертиз промышленной безопасности за календарный год, по сравнению с аналогичным предыдущим периодом при условии отсутствия изменений в законодательстве в области промышленной безопасности, способствующих увеличению количества объектов экспертизы промышленной безопасности.</a:t>
              </a:r>
              <a:endParaRPr lang="ru-RU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48104" y="3284984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74245825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79512" y="904376"/>
            <a:ext cx="8730656" cy="159089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rgbClr val="002060"/>
                </a:solidFill>
              </a:rPr>
              <a:t>Приказ </a:t>
            </a:r>
            <a:r>
              <a:rPr lang="ru-RU" altLang="ru-RU" sz="1400" b="1" dirty="0" err="1" smtClean="0">
                <a:solidFill>
                  <a:srgbClr val="002060"/>
                </a:solidFill>
              </a:rPr>
              <a:t>Ростехнадзора</a:t>
            </a:r>
            <a:r>
              <a:rPr lang="ru-RU" altLang="ru-RU" sz="1400" b="1" dirty="0" smtClean="0">
                <a:solidFill>
                  <a:srgbClr val="002060"/>
                </a:solidFill>
              </a:rPr>
              <a:t> от  17.02.2023 г. </a:t>
            </a:r>
            <a:r>
              <a:rPr lang="ru-RU" altLang="ru-RU" sz="1400" b="1" dirty="0" smtClean="0">
                <a:solidFill>
                  <a:srgbClr val="002060"/>
                </a:solidFill>
              </a:rPr>
              <a:t>«Об </a:t>
            </a:r>
            <a:r>
              <a:rPr lang="ru-RU" altLang="ru-RU" sz="1400" b="1" dirty="0" smtClean="0">
                <a:solidFill>
                  <a:srgbClr val="002060"/>
                </a:solidFill>
              </a:rPr>
              <a:t>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метрополитенах.</a:t>
            </a:r>
            <a:endParaRPr lang="ru-RU" alt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19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-33425" y="2576180"/>
            <a:ext cx="9012936" cy="4536753"/>
            <a:chOff x="1036834" y="1646528"/>
            <a:chExt cx="7421690" cy="612245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36834" y="1913689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246846" y="3836370"/>
              <a:ext cx="7189381" cy="1261980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sz="1400" dirty="0" smtClean="0"/>
                <a:t>Отсутствие в реестре опасных технических устройств здания и сооружения сведений об опасном техническом </a:t>
              </a:r>
              <a:r>
                <a:rPr lang="ru-RU" sz="1400" dirty="0" smtClean="0"/>
                <a:t>устройстве</a:t>
              </a:r>
              <a:r>
                <a:rPr lang="ru-RU" sz="1400" dirty="0" smtClean="0"/>
                <a:t>, установленном на объекте капитального строительства, более 20 рабочих дней со дня ввода такого объекта капитального строительства в эксплуатацию</a:t>
              </a:r>
              <a:endParaRPr lang="ru-RU" sz="14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99805" y="1646528"/>
              <a:ext cx="7258719" cy="2042021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ru-RU" sz="1400" dirty="0" smtClean="0"/>
                <a:t>Отсутствие сведений о выводе отработавшего назначенный срок службы лифта, подъемной платформы для инвалидов, пассажирского конвейера (движущейся пешеходной дорожки) или эскалатора, за исключением эскалаторов в метрополитенах, из эксплуатации (за исключением устройств, установленных в многоквартирных домах),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</a:t>
              </a:r>
              <a:r>
                <a:rPr lang="ru-RU" sz="1400" dirty="0" smtClean="0"/>
                <a:t>соответствующего </a:t>
              </a:r>
              <a:r>
                <a:rPr lang="ru-RU" sz="1400" dirty="0" smtClean="0"/>
                <a:t>устройства.</a:t>
              </a:r>
              <a:endParaRPr lang="ru-RU" sz="1400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362586" y="2837378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рямоугольник 16"/>
          <p:cNvSpPr/>
          <p:nvPr/>
        </p:nvSpPr>
        <p:spPr>
          <a:xfrm>
            <a:off x="486177" y="4253030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Полилиния 19"/>
          <p:cNvSpPr/>
          <p:nvPr/>
        </p:nvSpPr>
        <p:spPr>
          <a:xfrm>
            <a:off x="263717" y="5273427"/>
            <a:ext cx="8730819" cy="1107901"/>
          </a:xfrm>
          <a:custGeom>
            <a:avLst/>
            <a:gdLst>
              <a:gd name="connsiteX0" fmla="*/ 0 w 6207481"/>
              <a:gd name="connsiteY0" fmla="*/ 77012 h 462070"/>
              <a:gd name="connsiteX1" fmla="*/ 77012 w 6207481"/>
              <a:gd name="connsiteY1" fmla="*/ 0 h 462070"/>
              <a:gd name="connsiteX2" fmla="*/ 6130469 w 6207481"/>
              <a:gd name="connsiteY2" fmla="*/ 0 h 462070"/>
              <a:gd name="connsiteX3" fmla="*/ 6207481 w 6207481"/>
              <a:gd name="connsiteY3" fmla="*/ 77012 h 462070"/>
              <a:gd name="connsiteX4" fmla="*/ 6207481 w 6207481"/>
              <a:gd name="connsiteY4" fmla="*/ 385058 h 462070"/>
              <a:gd name="connsiteX5" fmla="*/ 6130469 w 6207481"/>
              <a:gd name="connsiteY5" fmla="*/ 462070 h 462070"/>
              <a:gd name="connsiteX6" fmla="*/ 77012 w 6207481"/>
              <a:gd name="connsiteY6" fmla="*/ 462070 h 462070"/>
              <a:gd name="connsiteX7" fmla="*/ 0 w 6207481"/>
              <a:gd name="connsiteY7" fmla="*/ 385058 h 462070"/>
              <a:gd name="connsiteX8" fmla="*/ 0 w 6207481"/>
              <a:gd name="connsiteY8" fmla="*/ 77012 h 4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1525" tIns="53036" rIns="53036" bIns="53036" numCol="1" spcCol="1270" anchor="ctr" anchorCtr="0">
            <a:noAutofit/>
          </a:bodyPr>
          <a:lstStyle/>
          <a:p>
            <a:pPr lvl="0" algn="just" defTabSz="355600">
              <a:lnSpc>
                <a:spcPts val="180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Отсутствие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сведений о выводе отработавшего назначенный срок службы и установленного в многоквартирном доме опасного технического устройства здания и сооружения их эксплуатации,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устройства. </a:t>
            </a:r>
            <a:endParaRPr lang="ru-R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4883" y="5388430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49890149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599800" y="988164"/>
            <a:ext cx="7572600" cy="651475"/>
          </a:xfrm>
          <a:prstGeom prst="roundRect">
            <a:avLst>
              <a:gd name="adj" fmla="val 0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2060"/>
                </a:solidFill>
              </a:rPr>
              <a:t>Меры по предупреждению </a:t>
            </a:r>
            <a:r>
              <a:rPr lang="ru-RU" sz="2000" b="1" dirty="0">
                <a:solidFill>
                  <a:srgbClr val="002060"/>
                </a:solidFill>
              </a:rPr>
              <a:t>техногенных аварий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от </a:t>
            </a:r>
            <a:r>
              <a:rPr lang="ru-RU" sz="2000" b="1" dirty="0">
                <a:solidFill>
                  <a:srgbClr val="002060"/>
                </a:solidFill>
              </a:rPr>
              <a:t>внешних </a:t>
            </a:r>
            <a:r>
              <a:rPr lang="ru-RU" sz="2000" b="1" dirty="0" smtClean="0">
                <a:solidFill>
                  <a:srgbClr val="002060"/>
                </a:solidFill>
              </a:rPr>
              <a:t>воздействий</a:t>
            </a:r>
            <a:r>
              <a:rPr lang="ru-RU" altLang="ru-RU" b="1" dirty="0" smtClean="0">
                <a:solidFill>
                  <a:srgbClr val="002060"/>
                </a:solidFill>
              </a:rPr>
              <a:t>: 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910237"/>
              </p:ext>
            </p:extLst>
          </p:nvPr>
        </p:nvGraphicFramePr>
        <p:xfrm>
          <a:off x="179512" y="1700808"/>
          <a:ext cx="4173096" cy="5015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3096"/>
              </a:tblGrid>
              <a:tr h="5015529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Разработать (актуализировать)          и своевременно выполнять комплекс  профилактических мероприятий, направленных</a:t>
                      </a:r>
                      <a:r>
                        <a:rPr lang="ru-RU" sz="18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обеспечение террористической  защищенности объектов от угроз  и направленных на противодействие  попыткам нарушения бесперебойной                        и надежной их эксплуатации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45396"/>
              </p:ext>
            </p:extLst>
          </p:nvPr>
        </p:nvGraphicFramePr>
        <p:xfrm>
          <a:off x="4502881" y="1704331"/>
          <a:ext cx="4488160" cy="467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160"/>
              </a:tblGrid>
              <a:tr h="4677419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Обратить внимание на необходимость усиления контроля                                       над функционированием технических служб, служб производственного контроля, соблюдением установленных требований безопасности при эксплуатации объектов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526070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616960" y="955248"/>
            <a:ext cx="7572600" cy="651475"/>
          </a:xfrm>
          <a:prstGeom prst="roundRect">
            <a:avLst>
              <a:gd name="adj" fmla="val 0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2060"/>
                </a:solidFill>
              </a:rPr>
              <a:t>Меры по предупреждению </a:t>
            </a:r>
            <a:r>
              <a:rPr lang="ru-RU" sz="2000" b="1" dirty="0">
                <a:solidFill>
                  <a:srgbClr val="002060"/>
                </a:solidFill>
              </a:rPr>
              <a:t>техногенных аварий от внешних </a:t>
            </a:r>
            <a:r>
              <a:rPr lang="ru-RU" sz="2000" b="1" dirty="0" smtClean="0">
                <a:solidFill>
                  <a:srgbClr val="002060"/>
                </a:solidFill>
              </a:rPr>
              <a:t>воздействий</a:t>
            </a:r>
            <a:r>
              <a:rPr lang="ru-RU" altLang="ru-RU" b="1" dirty="0" smtClean="0">
                <a:solidFill>
                  <a:srgbClr val="002060"/>
                </a:solidFill>
              </a:rPr>
              <a:t>: 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849925"/>
              </p:ext>
            </p:extLst>
          </p:nvPr>
        </p:nvGraphicFramePr>
        <p:xfrm>
          <a:off x="179512" y="1700808"/>
          <a:ext cx="417309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3096"/>
              </a:tblGrid>
              <a:tr h="5015529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Обратить внимание на контроль допуска к проведению силами подрядных организаций  ремонтных, строительных работ, работ  по техническому обслуживанию, диагностированию, обследованию           и освидетельствованию  объектов, особенно за работами, проводимыми  в границах опасной зоны от  действующих ОПО I и II классов опасности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660897"/>
              </p:ext>
            </p:extLst>
          </p:nvPr>
        </p:nvGraphicFramePr>
        <p:xfrm>
          <a:off x="4502881" y="1704331"/>
          <a:ext cx="4488160" cy="467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160"/>
              </a:tblGrid>
              <a:tr h="4677419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Осуществлять организацию                         и выполнение работ на объектах только лицами, удовлетворяющими соответствующим квалификационным требованиям, аттестованным в области промышленной безопасности                          и электроэнергетики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27911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616960" y="955248"/>
            <a:ext cx="7572600" cy="651475"/>
          </a:xfrm>
          <a:prstGeom prst="roundRect">
            <a:avLst>
              <a:gd name="adj" fmla="val 0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2060"/>
                </a:solidFill>
              </a:rPr>
              <a:t>Меры по предупреждению </a:t>
            </a:r>
            <a:r>
              <a:rPr lang="ru-RU" sz="2000" b="1" dirty="0">
                <a:solidFill>
                  <a:srgbClr val="002060"/>
                </a:solidFill>
              </a:rPr>
              <a:t>техногенных аварий от внешних </a:t>
            </a:r>
            <a:r>
              <a:rPr lang="ru-RU" sz="2000" b="1" dirty="0" smtClean="0">
                <a:solidFill>
                  <a:srgbClr val="002060"/>
                </a:solidFill>
              </a:rPr>
              <a:t>воздействий</a:t>
            </a:r>
            <a:r>
              <a:rPr lang="ru-RU" altLang="ru-RU" b="1" dirty="0" smtClean="0">
                <a:solidFill>
                  <a:srgbClr val="002060"/>
                </a:solidFill>
              </a:rPr>
              <a:t>: 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870782"/>
              </p:ext>
            </p:extLst>
          </p:nvPr>
        </p:nvGraphicFramePr>
        <p:xfrm>
          <a:off x="179512" y="1700809"/>
          <a:ext cx="4223748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748"/>
              </a:tblGrid>
              <a:tr h="5040560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Усилить и организовать  дополнительный контроль над  подготовкой  и проведением работ повышенной опасности (газоопасные, огневые работы)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Провести разработку  и дополнение</a:t>
                      </a:r>
                      <a:r>
                        <a:rPr lang="ru-RU" sz="18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Планов мероприятий  по локализации  и ликвидации последствий аварий сценариями аварийных ситуаций, включающих возможные внешние воздействия третьих лиц</a:t>
                      </a: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938064"/>
              </p:ext>
            </p:extLst>
          </p:nvPr>
        </p:nvGraphicFramePr>
        <p:xfrm>
          <a:off x="4502881" y="1704331"/>
          <a:ext cx="4488160" cy="467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160"/>
              </a:tblGrid>
              <a:tr h="4677419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Проверить и уточнить (при необходимости и с учетом  текущего состояния) требования  технических регламентов по эксплуатации  оборудования на случай необходимости  экстренной (аварийной) остановке или  вывода из нормального режима  эксплуатации оборудования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97276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11</a:t>
            </a:r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616960" y="955248"/>
            <a:ext cx="7572600" cy="651475"/>
          </a:xfrm>
          <a:prstGeom prst="roundRect">
            <a:avLst>
              <a:gd name="adj" fmla="val 0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2060"/>
                </a:solidFill>
              </a:rPr>
              <a:t>Меры по предупреждению </a:t>
            </a:r>
            <a:r>
              <a:rPr lang="ru-RU" sz="2000" b="1" dirty="0">
                <a:solidFill>
                  <a:srgbClr val="002060"/>
                </a:solidFill>
              </a:rPr>
              <a:t>техногенных аварий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от </a:t>
            </a:r>
            <a:r>
              <a:rPr lang="ru-RU" sz="2000" b="1" dirty="0">
                <a:solidFill>
                  <a:srgbClr val="002060"/>
                </a:solidFill>
              </a:rPr>
              <a:t>внешних </a:t>
            </a:r>
            <a:r>
              <a:rPr lang="ru-RU" sz="2000" b="1" dirty="0" smtClean="0">
                <a:solidFill>
                  <a:srgbClr val="002060"/>
                </a:solidFill>
              </a:rPr>
              <a:t>воздействий</a:t>
            </a:r>
            <a:r>
              <a:rPr lang="ru-RU" altLang="ru-RU" b="1" dirty="0" smtClean="0">
                <a:solidFill>
                  <a:srgbClr val="002060"/>
                </a:solidFill>
              </a:rPr>
              <a:t>: 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941565"/>
              </p:ext>
            </p:extLst>
          </p:nvPr>
        </p:nvGraphicFramePr>
        <p:xfrm>
          <a:off x="179512" y="1700809"/>
          <a:ext cx="4223748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748"/>
              </a:tblGrid>
              <a:tr h="5040560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Регулярно проверять  и тестировать работоспособность  технических средств телефонной  и радиосвязи, средств аварийной, противопожарной сигнализации и противоаварийной защиты, средств телемеханики</a:t>
                      </a: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9809"/>
              </p:ext>
            </p:extLst>
          </p:nvPr>
        </p:nvGraphicFramePr>
        <p:xfrm>
          <a:off x="4502881" y="1704331"/>
          <a:ext cx="4533615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615"/>
              </a:tblGrid>
              <a:tr h="4893021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Проверить наличие и  актуальность планов взаимодействия  на случай возникновения аварийных  ситуаций с иными организациями, эксплуатирующими  объекты в охранной  или опасной зоне действия  поднадзорных объектов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Организовывать дежурства  специалистов в праздничные и  выходные дни, а также в ночное время (при непрерывном производственном цикле)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98535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881384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2060"/>
                </a:solidFill>
              </a:rPr>
              <a:t>Управление осуществляет контроль </a:t>
            </a:r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b="1" dirty="0" smtClean="0">
                <a:solidFill>
                  <a:srgbClr val="002060"/>
                </a:solidFill>
              </a:rPr>
              <a:t>на </a:t>
            </a:r>
            <a:r>
              <a:rPr lang="ru-RU" altLang="ru-RU" b="1" dirty="0">
                <a:solidFill>
                  <a:srgbClr val="002060"/>
                </a:solidFill>
              </a:rPr>
              <a:t>территориях шести субъектов Российской Федерации</a:t>
            </a:r>
          </a:p>
        </p:txBody>
      </p:sp>
      <p:pic>
        <p:nvPicPr>
          <p:cNvPr id="308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3" y="1718689"/>
            <a:ext cx="8709677" cy="4806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0718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84451"/>
              </p:ext>
            </p:extLst>
          </p:nvPr>
        </p:nvGraphicFramePr>
        <p:xfrm>
          <a:off x="979684" y="2038861"/>
          <a:ext cx="7489825" cy="405443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1141"/>
                <a:gridCol w="2808684"/>
              </a:tblGrid>
              <a:tr h="101801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Опасные производственные объекты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16 063</a:t>
                      </a:r>
                      <a:endParaRPr lang="ru-RU" sz="2400" b="1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96287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Объекты энергетики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107 313</a:t>
                      </a:r>
                      <a:endParaRPr lang="ru-RU" sz="2400" b="1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</a:tr>
              <a:tr h="925124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Гидротехнические сооружения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2 059</a:t>
                      </a:r>
                      <a:endParaRPr lang="ru-RU" sz="2400" b="1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  <a:tr h="1115007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388</a:t>
                      </a:r>
                      <a:endParaRPr lang="ru-RU" sz="2400" b="1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000" b="1" dirty="0" smtClean="0">
                <a:solidFill>
                  <a:srgbClr val="002060"/>
                </a:solidFill>
              </a:rPr>
              <a:t>ПОДНАДЗОРНЫЕ ОБЪЕКТЫ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b="1" dirty="0" smtClean="0">
                <a:solidFill>
                  <a:srgbClr val="002060"/>
                </a:solidFill>
              </a:rPr>
              <a:t>ПЛАН ПРОВЕРОК НА 2022 ГОД</a:t>
            </a:r>
          </a:p>
          <a:p>
            <a:pPr algn="ctr" eaLnBrk="1" hangingPunct="1">
              <a:spcBef>
                <a:spcPts val="2400"/>
              </a:spcBef>
            </a:pPr>
            <a:r>
              <a:rPr lang="ru-RU" altLang="ru-RU" b="1" dirty="0" smtClean="0">
                <a:solidFill>
                  <a:srgbClr val="C00000"/>
                </a:solidFill>
              </a:rPr>
              <a:t>Количество плановых контрольных (надзорных) мероприятий (КНМ):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13492"/>
              </p:ext>
            </p:extLst>
          </p:nvPr>
        </p:nvGraphicFramePr>
        <p:xfrm>
          <a:off x="833416" y="2492896"/>
          <a:ext cx="7699397" cy="378612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12123"/>
                <a:gridCol w="2887274"/>
              </a:tblGrid>
              <a:tr h="57606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20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Промышленная безопасность </a:t>
                      </a:r>
                      <a:endParaRPr lang="ru-RU" sz="2000" b="1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AutoNum type="arabicPlain" startAt="1648"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КНМ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Энергетический надзор 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757   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КНМ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Надзор за гидротехническими</a:t>
                      </a:r>
                    </a:p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сооружениями 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118   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КНМ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Надзор за саморегулируемыми</a:t>
                      </a:r>
                    </a:p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организациями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9   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КНМ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96809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ВСЕГО: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2532  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КНМ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35453" y="211473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90872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43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0" y="244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735453" y="1021710"/>
            <a:ext cx="8047038" cy="1161517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rgbClr val="002060"/>
                </a:solidFill>
              </a:rPr>
              <a:t>Постановление Правительства Российской Федерации </a:t>
            </a:r>
          </a:p>
          <a:p>
            <a:pPr algn="ctr" eaLnBrk="1" hangingPunct="1"/>
            <a:r>
              <a:rPr lang="ru-RU" b="1" dirty="0" smtClean="0">
                <a:solidFill>
                  <a:srgbClr val="C00000"/>
                </a:solidFill>
              </a:rPr>
              <a:t>от 10 марта 2022 г. № 336 </a:t>
            </a:r>
          </a:p>
          <a:p>
            <a:pPr algn="ctr" eaLnBrk="1" hangingPunct="1"/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sz="1600" b="1" dirty="0" smtClean="0">
                <a:solidFill>
                  <a:srgbClr val="002060"/>
                </a:solidFill>
              </a:rPr>
              <a:t>Об </a:t>
            </a:r>
            <a:r>
              <a:rPr lang="ru-RU" sz="1600" b="1" dirty="0">
                <a:solidFill>
                  <a:srgbClr val="002060"/>
                </a:solidFill>
              </a:rPr>
              <a:t>особенностях организации и осуществления государственного контроля (надзора), </a:t>
            </a:r>
            <a:r>
              <a:rPr lang="ru-RU" sz="1600" b="1" dirty="0" smtClean="0">
                <a:solidFill>
                  <a:srgbClr val="002060"/>
                </a:solidFill>
              </a:rPr>
              <a:t>муниципального контроля»</a:t>
            </a:r>
            <a:endParaRPr lang="ru-RU" sz="1600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079696"/>
              </p:ext>
            </p:extLst>
          </p:nvPr>
        </p:nvGraphicFramePr>
        <p:xfrm>
          <a:off x="735453" y="2255561"/>
          <a:ext cx="8047037" cy="3943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913"/>
                <a:gridCol w="2073062"/>
                <a:gridCol w="2073062"/>
              </a:tblGrid>
              <a:tr h="9966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Исключено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КНМ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с 11 марта 2022 г.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Процент исключения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из годового плана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11" marB="45711"/>
                </a:tc>
              </a:tr>
              <a:tr h="6549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Промышленная безопасность</a:t>
                      </a: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904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55 %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/>
                </a:tc>
              </a:tr>
              <a:tr h="370217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Энергетический надзор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605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79 %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/>
                </a:tc>
              </a:tr>
              <a:tr h="939735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Надзор за гидротехническими сооружениями</a:t>
                      </a: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85 %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/>
                </a:tc>
              </a:tr>
              <a:tr h="37021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Надзор за СРО</a:t>
                      </a:r>
                    </a:p>
                  </a:txBody>
                  <a:tcPr marL="91467" marR="91467" marT="45736" marB="4573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89 %</a:t>
                      </a:r>
                    </a:p>
                  </a:txBody>
                  <a:tcPr marL="91467" marR="91467" marT="45736" marB="4573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91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ВСЕГО:</a:t>
                      </a:r>
                    </a:p>
                  </a:txBody>
                  <a:tcPr marL="91467" marR="91467" marT="45736" marB="4573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1617</a:t>
                      </a:r>
                      <a:endParaRPr lang="ru-RU" sz="20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65 %</a:t>
                      </a:r>
                    </a:p>
                  </a:txBody>
                  <a:tcPr marL="91467" marR="91467" marT="45736" marB="4573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545419" y="904377"/>
            <a:ext cx="6408738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Подготовка к профилактическим мероприятиям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51854" y="1202543"/>
            <a:ext cx="8458314" cy="4881887"/>
            <a:chOff x="1117492" y="1041368"/>
            <a:chExt cx="7259141" cy="58552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0" name="Полилиния 9"/>
            <p:cNvSpPr/>
            <p:nvPr/>
          </p:nvSpPr>
          <p:spPr>
            <a:xfrm>
              <a:off x="1254556" y="3859046"/>
              <a:ext cx="7047217" cy="942531"/>
            </a:xfrm>
            <a:custGeom>
              <a:avLst/>
              <a:gdLst>
                <a:gd name="connsiteX0" fmla="*/ 0 w 4124705"/>
                <a:gd name="connsiteY0" fmla="*/ 50235 h 301409"/>
                <a:gd name="connsiteX1" fmla="*/ 50235 w 4124705"/>
                <a:gd name="connsiteY1" fmla="*/ 0 h 301409"/>
                <a:gd name="connsiteX2" fmla="*/ 4074470 w 4124705"/>
                <a:gd name="connsiteY2" fmla="*/ 0 h 301409"/>
                <a:gd name="connsiteX3" fmla="*/ 4124705 w 4124705"/>
                <a:gd name="connsiteY3" fmla="*/ 50235 h 301409"/>
                <a:gd name="connsiteX4" fmla="*/ 4124705 w 4124705"/>
                <a:gd name="connsiteY4" fmla="*/ 251174 h 301409"/>
                <a:gd name="connsiteX5" fmla="*/ 4074470 w 4124705"/>
                <a:gd name="connsiteY5" fmla="*/ 301409 h 301409"/>
                <a:gd name="connsiteX6" fmla="*/ 50235 w 4124705"/>
                <a:gd name="connsiteY6" fmla="*/ 301409 h 301409"/>
                <a:gd name="connsiteX7" fmla="*/ 0 w 4124705"/>
                <a:gd name="connsiteY7" fmla="*/ 251174 h 301409"/>
                <a:gd name="connsiteX8" fmla="*/ 0 w 4124705"/>
                <a:gd name="connsiteY8" fmla="*/ 50235 h 301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3682" tIns="45193" rIns="45193" bIns="45193" numCol="1" spcCol="1270" anchor="ctr" anchorCtr="0">
              <a:noAutofit/>
            </a:bodyPr>
            <a:lstStyle/>
            <a:p>
              <a:pPr defTabSz="355600">
                <a:lnSpc>
                  <a:spcPct val="90000"/>
                </a:lnSpc>
                <a:spcAft>
                  <a:spcPts val="0"/>
                </a:spcAft>
              </a:pPr>
              <a:r>
                <a:rPr lang="ru-RU" sz="2000" dirty="0" smtClean="0"/>
                <a:t>Назначение ответственных лиц (инспекторов) </a:t>
              </a:r>
              <a:br>
                <a:rPr lang="ru-RU" sz="2000" dirty="0" smtClean="0"/>
              </a:br>
              <a:r>
                <a:rPr lang="ru-RU" sz="2000" dirty="0" smtClean="0"/>
                <a:t>за каждое предприятие </a:t>
              </a:r>
              <a:endParaRPr lang="ru-RU" sz="20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254556" y="2461406"/>
              <a:ext cx="7047217" cy="1263877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/>
              <a:r>
                <a:rPr lang="ru-RU" dirty="0" smtClean="0"/>
                <a:t>Формирование перечней контролируемых лиц </a:t>
              </a:r>
              <a:br>
                <a:rPr lang="ru-RU" dirty="0" smtClean="0"/>
              </a:br>
              <a:r>
                <a:rPr lang="ru-RU" dirty="0" smtClean="0"/>
                <a:t>по </a:t>
              </a:r>
              <a:r>
                <a:rPr lang="ru-RU" dirty="0"/>
                <a:t>срокам выданных предписаний – </a:t>
              </a:r>
              <a:r>
                <a:rPr lang="ru-RU" dirty="0" smtClean="0"/>
                <a:t>до </a:t>
              </a:r>
              <a:r>
                <a:rPr lang="ru-RU" dirty="0"/>
                <a:t>и после </a:t>
              </a:r>
              <a:r>
                <a:rPr lang="ru-RU" dirty="0" smtClean="0"/>
                <a:t>10 марта 2022 г.</a:t>
              </a:r>
              <a:endParaRPr lang="ru-RU" dirty="0"/>
            </a:p>
            <a:p>
              <a:pPr lvl="0"/>
              <a:r>
                <a:rPr lang="ru-RU" dirty="0"/>
                <a:t>(в </a:t>
              </a:r>
              <a:r>
                <a:rPr lang="ru-RU" dirty="0" smtClean="0"/>
                <a:t>том числе </a:t>
              </a:r>
              <a:r>
                <a:rPr lang="ru-RU" dirty="0"/>
                <a:t>для автоматического продления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251580" y="4986250"/>
              <a:ext cx="7047217" cy="928046"/>
            </a:xfrm>
            <a:custGeom>
              <a:avLst/>
              <a:gdLst>
                <a:gd name="connsiteX0" fmla="*/ 0 w 3060868"/>
                <a:gd name="connsiteY0" fmla="*/ 63476 h 380856"/>
                <a:gd name="connsiteX1" fmla="*/ 63476 w 3060868"/>
                <a:gd name="connsiteY1" fmla="*/ 0 h 380856"/>
                <a:gd name="connsiteX2" fmla="*/ 2997392 w 3060868"/>
                <a:gd name="connsiteY2" fmla="*/ 0 h 380856"/>
                <a:gd name="connsiteX3" fmla="*/ 3060868 w 3060868"/>
                <a:gd name="connsiteY3" fmla="*/ 63476 h 380856"/>
                <a:gd name="connsiteX4" fmla="*/ 3060868 w 3060868"/>
                <a:gd name="connsiteY4" fmla="*/ 317380 h 380856"/>
                <a:gd name="connsiteX5" fmla="*/ 2997392 w 3060868"/>
                <a:gd name="connsiteY5" fmla="*/ 380856 h 380856"/>
                <a:gd name="connsiteX6" fmla="*/ 63476 w 3060868"/>
                <a:gd name="connsiteY6" fmla="*/ 380856 h 380856"/>
                <a:gd name="connsiteX7" fmla="*/ 0 w 3060868"/>
                <a:gd name="connsiteY7" fmla="*/ 317380 h 380856"/>
                <a:gd name="connsiteX8" fmla="*/ 0 w 3060868"/>
                <a:gd name="connsiteY8" fmla="*/ 63476 h 380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7560" tIns="49071" rIns="49071" bIns="49071" numCol="1" spcCol="1270" anchor="ctr" anchorCtr="0">
              <a:noAutofit/>
            </a:bodyPr>
            <a:lstStyle/>
            <a:p>
              <a:pPr defTabSz="355600">
                <a:lnSpc>
                  <a:spcPct val="90000"/>
                </a:lnSpc>
                <a:spcAft>
                  <a:spcPts val="0"/>
                </a:spcAft>
              </a:pPr>
              <a:r>
                <a:rPr lang="ru-RU" sz="2000" dirty="0"/>
                <a:t>У</a:t>
              </a:r>
              <a:r>
                <a:rPr lang="ru-RU" sz="2000" dirty="0" smtClean="0"/>
                <a:t>тверждение </a:t>
              </a:r>
              <a:r>
                <a:rPr lang="ru-RU" sz="2000" dirty="0"/>
                <a:t>графика выполнения </a:t>
              </a:r>
              <a:r>
                <a:rPr lang="ru-RU" sz="2000" dirty="0" smtClean="0"/>
                <a:t>мероприятий </a:t>
              </a:r>
            </a:p>
            <a:p>
              <a:pPr defTabSz="355600">
                <a:lnSpc>
                  <a:spcPct val="90000"/>
                </a:lnSpc>
                <a:spcAft>
                  <a:spcPts val="0"/>
                </a:spcAft>
              </a:pPr>
              <a:r>
                <a:rPr lang="ru-RU" sz="2000" dirty="0" smtClean="0"/>
                <a:t>со сроком их исполнения до 1 сентября 2022 г. </a:t>
              </a:r>
              <a:endParaRPr lang="ru-RU" sz="2000" b="1" dirty="0">
                <a:solidFill>
                  <a:srgbClr val="00206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254556" y="1260374"/>
              <a:ext cx="7054627" cy="1104337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/>
              <a:r>
                <a:rPr lang="ru-RU" sz="2000" dirty="0" smtClean="0"/>
                <a:t>Формирование перечня контролируемых лиц, </a:t>
              </a:r>
              <a:br>
                <a:rPr lang="ru-RU" sz="2000" dirty="0" smtClean="0"/>
              </a:br>
              <a:r>
                <a:rPr lang="ru-RU" sz="2000" dirty="0" smtClean="0"/>
                <a:t>в отношении которых отменены плановые проверки</a:t>
              </a:r>
              <a:endParaRPr lang="ru-RU" sz="2000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795348" y="1494037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795348" y="2550377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рямоугольник 16"/>
          <p:cNvSpPr/>
          <p:nvPr/>
        </p:nvSpPr>
        <p:spPr>
          <a:xfrm>
            <a:off x="795348" y="3647130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Прямоугольник 18"/>
          <p:cNvSpPr/>
          <p:nvPr/>
        </p:nvSpPr>
        <p:spPr>
          <a:xfrm>
            <a:off x="795348" y="4533239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Полилиния 19"/>
          <p:cNvSpPr/>
          <p:nvPr/>
        </p:nvSpPr>
        <p:spPr>
          <a:xfrm>
            <a:off x="608093" y="5376902"/>
            <a:ext cx="8211381" cy="871397"/>
          </a:xfrm>
          <a:custGeom>
            <a:avLst/>
            <a:gdLst>
              <a:gd name="connsiteX0" fmla="*/ 0 w 6207481"/>
              <a:gd name="connsiteY0" fmla="*/ 77012 h 462070"/>
              <a:gd name="connsiteX1" fmla="*/ 77012 w 6207481"/>
              <a:gd name="connsiteY1" fmla="*/ 0 h 462070"/>
              <a:gd name="connsiteX2" fmla="*/ 6130469 w 6207481"/>
              <a:gd name="connsiteY2" fmla="*/ 0 h 462070"/>
              <a:gd name="connsiteX3" fmla="*/ 6207481 w 6207481"/>
              <a:gd name="connsiteY3" fmla="*/ 77012 h 462070"/>
              <a:gd name="connsiteX4" fmla="*/ 6207481 w 6207481"/>
              <a:gd name="connsiteY4" fmla="*/ 385058 h 462070"/>
              <a:gd name="connsiteX5" fmla="*/ 6130469 w 6207481"/>
              <a:gd name="connsiteY5" fmla="*/ 462070 h 462070"/>
              <a:gd name="connsiteX6" fmla="*/ 77012 w 6207481"/>
              <a:gd name="connsiteY6" fmla="*/ 462070 h 462070"/>
              <a:gd name="connsiteX7" fmla="*/ 0 w 6207481"/>
              <a:gd name="connsiteY7" fmla="*/ 385058 h 462070"/>
              <a:gd name="connsiteX8" fmla="*/ 0 w 6207481"/>
              <a:gd name="connsiteY8" fmla="*/ 77012 h 4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1525" tIns="53036" rIns="53036" bIns="53036" numCol="1" spcCol="1270" anchor="ctr" anchorCtr="0">
            <a:noAutofit/>
          </a:bodyPr>
          <a:lstStyle/>
          <a:p>
            <a:pPr lvl="0" defTabSz="355600">
              <a:lnSpc>
                <a:spcPct val="90000"/>
              </a:lnSpc>
              <a:spcAft>
                <a:spcPts val="0"/>
              </a:spcAft>
            </a:pPr>
            <a:r>
              <a:rPr lang="ru-RU" sz="2000" dirty="0">
                <a:solidFill>
                  <a:srgbClr val="C00000"/>
                </a:solidFill>
              </a:rPr>
              <a:t>Проведение анализа информации о поднадзорных объектах по разработанным критериям</a:t>
            </a:r>
            <a:endParaRPr lang="ru-RU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95348" y="5493613"/>
            <a:ext cx="406578" cy="69051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3860330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611560" y="969860"/>
            <a:ext cx="8256312" cy="68482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ПРОФИЛАКТИЧЕСКИЕ МЕРОПРИЯТИЯ </a:t>
            </a:r>
          </a:p>
          <a:p>
            <a:pPr algn="ctr" eaLnBrk="1" hangingPunct="1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Работа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в отношении предприятий, исключенных из плана: </a:t>
            </a:r>
            <a:endParaRPr lang="ru-RU" alt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36324" y="1556792"/>
            <a:ext cx="8606618" cy="5035846"/>
            <a:chOff x="990214" y="1041368"/>
            <a:chExt cx="7386419" cy="58552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0" name="Полилиния 9"/>
            <p:cNvSpPr/>
            <p:nvPr/>
          </p:nvSpPr>
          <p:spPr>
            <a:xfrm>
              <a:off x="992663" y="4420471"/>
              <a:ext cx="7318660" cy="422699"/>
            </a:xfrm>
            <a:custGeom>
              <a:avLst/>
              <a:gdLst>
                <a:gd name="connsiteX0" fmla="*/ 0 w 4124705"/>
                <a:gd name="connsiteY0" fmla="*/ 50235 h 301409"/>
                <a:gd name="connsiteX1" fmla="*/ 50235 w 4124705"/>
                <a:gd name="connsiteY1" fmla="*/ 0 h 301409"/>
                <a:gd name="connsiteX2" fmla="*/ 4074470 w 4124705"/>
                <a:gd name="connsiteY2" fmla="*/ 0 h 301409"/>
                <a:gd name="connsiteX3" fmla="*/ 4124705 w 4124705"/>
                <a:gd name="connsiteY3" fmla="*/ 50235 h 301409"/>
                <a:gd name="connsiteX4" fmla="*/ 4124705 w 4124705"/>
                <a:gd name="connsiteY4" fmla="*/ 251174 h 301409"/>
                <a:gd name="connsiteX5" fmla="*/ 4074470 w 4124705"/>
                <a:gd name="connsiteY5" fmla="*/ 301409 h 301409"/>
                <a:gd name="connsiteX6" fmla="*/ 50235 w 4124705"/>
                <a:gd name="connsiteY6" fmla="*/ 301409 h 301409"/>
                <a:gd name="connsiteX7" fmla="*/ 0 w 4124705"/>
                <a:gd name="connsiteY7" fmla="*/ 251174 h 301409"/>
                <a:gd name="connsiteX8" fmla="*/ 0 w 4124705"/>
                <a:gd name="connsiteY8" fmla="*/ 50235 h 301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3682" tIns="45193" rIns="45193" bIns="45193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Aft>
                  <a:spcPts val="0"/>
                </a:spcAft>
              </a:pPr>
              <a:r>
                <a:rPr lang="ru-RU" sz="2000" dirty="0" smtClean="0"/>
                <a:t>Предостережения </a:t>
              </a:r>
              <a:r>
                <a:rPr lang="ru-RU" sz="2000" dirty="0"/>
                <a:t>по результатам проведенного анализа</a:t>
              </a:r>
              <a:endParaRPr lang="ru-RU" sz="20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001716" y="2152727"/>
              <a:ext cx="7318150" cy="899217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/>
              <a:r>
                <a:rPr lang="ru-RU" sz="2000" dirty="0" smtClean="0"/>
                <a:t>Направление информационных писем с анализом </a:t>
              </a:r>
              <a:r>
                <a:rPr lang="ru-RU" sz="2000" dirty="0"/>
                <a:t>причин </a:t>
              </a:r>
              <a:r>
                <a:rPr lang="ru-RU" sz="2000" dirty="0" smtClean="0"/>
                <a:t>аварий и </a:t>
              </a:r>
              <a:r>
                <a:rPr lang="ru-RU" sz="2000" dirty="0"/>
                <a:t>несчастных случаев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990214" y="3138554"/>
              <a:ext cx="7318151" cy="1165274"/>
            </a:xfrm>
            <a:custGeom>
              <a:avLst/>
              <a:gdLst>
                <a:gd name="connsiteX0" fmla="*/ 0 w 3060868"/>
                <a:gd name="connsiteY0" fmla="*/ 63476 h 380856"/>
                <a:gd name="connsiteX1" fmla="*/ 63476 w 3060868"/>
                <a:gd name="connsiteY1" fmla="*/ 0 h 380856"/>
                <a:gd name="connsiteX2" fmla="*/ 2997392 w 3060868"/>
                <a:gd name="connsiteY2" fmla="*/ 0 h 380856"/>
                <a:gd name="connsiteX3" fmla="*/ 3060868 w 3060868"/>
                <a:gd name="connsiteY3" fmla="*/ 63476 h 380856"/>
                <a:gd name="connsiteX4" fmla="*/ 3060868 w 3060868"/>
                <a:gd name="connsiteY4" fmla="*/ 317380 h 380856"/>
                <a:gd name="connsiteX5" fmla="*/ 2997392 w 3060868"/>
                <a:gd name="connsiteY5" fmla="*/ 380856 h 380856"/>
                <a:gd name="connsiteX6" fmla="*/ 63476 w 3060868"/>
                <a:gd name="connsiteY6" fmla="*/ 380856 h 380856"/>
                <a:gd name="connsiteX7" fmla="*/ 0 w 3060868"/>
                <a:gd name="connsiteY7" fmla="*/ 317380 h 380856"/>
                <a:gd name="connsiteX8" fmla="*/ 0 w 3060868"/>
                <a:gd name="connsiteY8" fmla="*/ 63476 h 380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7560" tIns="49071" rIns="49071" bIns="49071" numCol="1" spcCol="1270" anchor="ctr" anchorCtr="0">
              <a:noAutofit/>
            </a:bodyPr>
            <a:lstStyle/>
            <a:p>
              <a:pPr defTabSz="355600">
                <a:lnSpc>
                  <a:spcPct val="90000"/>
                </a:lnSpc>
                <a:spcAft>
                  <a:spcPts val="0"/>
                </a:spcAft>
              </a:pPr>
              <a:r>
                <a:rPr lang="ru-RU" sz="2000" dirty="0" smtClean="0"/>
                <a:t>Направление писем с предложением </a:t>
              </a:r>
              <a:r>
                <a:rPr lang="ru-RU" sz="2000" dirty="0"/>
                <a:t>о проведении </a:t>
              </a:r>
              <a:r>
                <a:rPr lang="ru-RU" sz="2000" u="sng" dirty="0" err="1"/>
                <a:t>самообследования</a:t>
              </a:r>
              <a:r>
                <a:rPr lang="ru-RU" sz="2000" dirty="0"/>
                <a:t> </a:t>
              </a:r>
              <a:r>
                <a:rPr lang="ru-RU" sz="2000" dirty="0" smtClean="0"/>
                <a:t>в соответствии </a:t>
              </a:r>
              <a:r>
                <a:rPr lang="ru-RU" sz="2000" u="sng" dirty="0" smtClean="0"/>
                <a:t>с </a:t>
              </a:r>
              <a:r>
                <a:rPr lang="ru-RU" sz="2000" u="sng" dirty="0"/>
                <a:t>проверочными листами</a:t>
              </a:r>
              <a:r>
                <a:rPr lang="ru-RU" sz="2000" dirty="0"/>
                <a:t>, </a:t>
              </a:r>
              <a:endParaRPr lang="ru-RU" sz="2000" dirty="0" smtClean="0"/>
            </a:p>
            <a:p>
              <a:pPr defTabSz="355600">
                <a:lnSpc>
                  <a:spcPct val="90000"/>
                </a:lnSpc>
                <a:spcAft>
                  <a:spcPts val="0"/>
                </a:spcAft>
              </a:pPr>
              <a:r>
                <a:rPr lang="ru-RU" sz="2000" dirty="0" smtClean="0"/>
                <a:t>утвержденными </a:t>
              </a:r>
              <a:r>
                <a:rPr lang="ru-RU" sz="2000" dirty="0"/>
                <a:t>приказами </a:t>
              </a:r>
              <a:r>
                <a:rPr lang="ru-RU" sz="2000" dirty="0" err="1"/>
                <a:t>Ростехнадзора</a:t>
              </a:r>
              <a:endParaRPr lang="ru-RU" sz="2000" b="1" dirty="0">
                <a:solidFill>
                  <a:srgbClr val="00206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990214" y="1235818"/>
              <a:ext cx="7318151" cy="792425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/>
              <a:r>
                <a:rPr lang="ru-RU" sz="2000" dirty="0" smtClean="0"/>
                <a:t>Направление информационных писем с обзором нарушений                        по результатам контрольных (надзорных) мероприятий</a:t>
              </a:r>
              <a:endParaRPr lang="ru-RU" sz="200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 flipV="1">
              <a:off x="4130987" y="5165680"/>
              <a:ext cx="26149" cy="697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8" name="Прямоугольник 17"/>
          <p:cNvSpPr/>
          <p:nvPr/>
        </p:nvSpPr>
        <p:spPr>
          <a:xfrm>
            <a:off x="448289" y="1744709"/>
            <a:ext cx="364503" cy="57857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Прямоугольник 1"/>
          <p:cNvSpPr/>
          <p:nvPr/>
        </p:nvSpPr>
        <p:spPr>
          <a:xfrm>
            <a:off x="336324" y="6107957"/>
            <a:ext cx="860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 итогам работы - принятие решения о согласовании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</a:t>
            </a:r>
            <a:r>
              <a:rPr lang="ru-RU" b="1" dirty="0">
                <a:solidFill>
                  <a:srgbClr val="C00000"/>
                </a:solidFill>
              </a:rPr>
              <a:t>органами прокуратуры внеплановой проверки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331470" y="4898591"/>
            <a:ext cx="8527072" cy="552144"/>
          </a:xfrm>
          <a:custGeom>
            <a:avLst/>
            <a:gdLst>
              <a:gd name="connsiteX0" fmla="*/ 0 w 4124705"/>
              <a:gd name="connsiteY0" fmla="*/ 50235 h 301409"/>
              <a:gd name="connsiteX1" fmla="*/ 50235 w 4124705"/>
              <a:gd name="connsiteY1" fmla="*/ 0 h 301409"/>
              <a:gd name="connsiteX2" fmla="*/ 4074470 w 4124705"/>
              <a:gd name="connsiteY2" fmla="*/ 0 h 301409"/>
              <a:gd name="connsiteX3" fmla="*/ 4124705 w 4124705"/>
              <a:gd name="connsiteY3" fmla="*/ 50235 h 301409"/>
              <a:gd name="connsiteX4" fmla="*/ 4124705 w 4124705"/>
              <a:gd name="connsiteY4" fmla="*/ 251174 h 301409"/>
              <a:gd name="connsiteX5" fmla="*/ 4074470 w 4124705"/>
              <a:gd name="connsiteY5" fmla="*/ 301409 h 301409"/>
              <a:gd name="connsiteX6" fmla="*/ 50235 w 4124705"/>
              <a:gd name="connsiteY6" fmla="*/ 301409 h 301409"/>
              <a:gd name="connsiteX7" fmla="*/ 0 w 4124705"/>
              <a:gd name="connsiteY7" fmla="*/ 251174 h 301409"/>
              <a:gd name="connsiteX8" fmla="*/ 0 w 4124705"/>
              <a:gd name="connsiteY8" fmla="*/ 50235 h 301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53682" tIns="45193" rIns="45193" bIns="45193" numCol="1" spcCol="1270" anchor="ctr" anchorCtr="0">
            <a:noAutofit/>
          </a:bodyPr>
          <a:lstStyle/>
          <a:p>
            <a:pPr lvl="0" defTabSz="355600">
              <a:lnSpc>
                <a:spcPct val="90000"/>
              </a:lnSpc>
              <a:spcAft>
                <a:spcPts val="0"/>
              </a:spcAft>
            </a:pPr>
            <a:r>
              <a:rPr lang="ru-RU" sz="2000" dirty="0" smtClean="0"/>
              <a:t>Приглашение для участия в совещаниях по аварийности                              и травматизму</a:t>
            </a:r>
            <a:endParaRPr lang="ru-RU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1720" y="2610016"/>
            <a:ext cx="364503" cy="57857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Прямоугольник 23"/>
          <p:cNvSpPr/>
          <p:nvPr/>
        </p:nvSpPr>
        <p:spPr>
          <a:xfrm>
            <a:off x="448289" y="3500283"/>
            <a:ext cx="364503" cy="57857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Прямоугольник 24"/>
          <p:cNvSpPr/>
          <p:nvPr/>
        </p:nvSpPr>
        <p:spPr>
          <a:xfrm>
            <a:off x="448289" y="4336787"/>
            <a:ext cx="364503" cy="57857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Прямоугольник 25"/>
          <p:cNvSpPr/>
          <p:nvPr/>
        </p:nvSpPr>
        <p:spPr>
          <a:xfrm>
            <a:off x="448289" y="4863379"/>
            <a:ext cx="364503" cy="57857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олилиния 21"/>
          <p:cNvSpPr/>
          <p:nvPr/>
        </p:nvSpPr>
        <p:spPr>
          <a:xfrm>
            <a:off x="339178" y="5545663"/>
            <a:ext cx="8527072" cy="552144"/>
          </a:xfrm>
          <a:custGeom>
            <a:avLst/>
            <a:gdLst>
              <a:gd name="connsiteX0" fmla="*/ 0 w 4124705"/>
              <a:gd name="connsiteY0" fmla="*/ 50235 h 301409"/>
              <a:gd name="connsiteX1" fmla="*/ 50235 w 4124705"/>
              <a:gd name="connsiteY1" fmla="*/ 0 h 301409"/>
              <a:gd name="connsiteX2" fmla="*/ 4074470 w 4124705"/>
              <a:gd name="connsiteY2" fmla="*/ 0 h 301409"/>
              <a:gd name="connsiteX3" fmla="*/ 4124705 w 4124705"/>
              <a:gd name="connsiteY3" fmla="*/ 50235 h 301409"/>
              <a:gd name="connsiteX4" fmla="*/ 4124705 w 4124705"/>
              <a:gd name="connsiteY4" fmla="*/ 251174 h 301409"/>
              <a:gd name="connsiteX5" fmla="*/ 4074470 w 4124705"/>
              <a:gd name="connsiteY5" fmla="*/ 301409 h 301409"/>
              <a:gd name="connsiteX6" fmla="*/ 50235 w 4124705"/>
              <a:gd name="connsiteY6" fmla="*/ 301409 h 301409"/>
              <a:gd name="connsiteX7" fmla="*/ 0 w 4124705"/>
              <a:gd name="connsiteY7" fmla="*/ 251174 h 301409"/>
              <a:gd name="connsiteX8" fmla="*/ 0 w 4124705"/>
              <a:gd name="connsiteY8" fmla="*/ 50235 h 301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53682" tIns="45193" rIns="45193" bIns="45193" numCol="1" spcCol="1270" anchor="ctr" anchorCtr="0">
            <a:noAutofit/>
          </a:bodyPr>
          <a:lstStyle/>
          <a:p>
            <a:pPr lvl="0" defTabSz="355600">
              <a:lnSpc>
                <a:spcPct val="90000"/>
              </a:lnSpc>
              <a:spcAft>
                <a:spcPts val="0"/>
              </a:spcAft>
            </a:pPr>
            <a:r>
              <a:rPr lang="ru-RU" sz="2000" dirty="0" smtClean="0"/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48289" y="5519235"/>
            <a:ext cx="364503" cy="57857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96633274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107530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области промышленной безопасности: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746" y="1844824"/>
            <a:ext cx="797372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наличие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лицензии,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аттестации по промышленной безопасности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анализ отчета о производственном контроле за 2021 г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анализ заключений экспертизы промышленной безопасности 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части: </a:t>
            </a:r>
          </a:p>
          <a:p>
            <a:pPr marL="720000" lvl="0" indent="-285750">
              <a:spcBef>
                <a:spcPts val="600"/>
              </a:spcBef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контроля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срока службы зданий и технических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устройств</a:t>
            </a:r>
          </a:p>
          <a:p>
            <a:pPr marL="720000" lvl="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выявления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отрицательных и ограниченных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заключений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наличие информации об инцидентах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авариях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несчастных случаях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проверка индикаторов риска нарушения обязательных требований согласно приказу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Ростехнадзора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от 23 ноября 2021 г. №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397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just"/>
            <a:endParaRPr lang="ru-RU" dirty="0"/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solidFill>
                  <a:srgbClr val="C00000"/>
                </a:solidFill>
              </a:rPr>
              <a:t>Перечень указанных критериев не является исчерпывающим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0837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611560" y="969860"/>
            <a:ext cx="8256312" cy="52841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32331"/>
              </p:ext>
            </p:extLst>
          </p:nvPr>
        </p:nvGraphicFramePr>
        <p:xfrm>
          <a:off x="336324" y="1041072"/>
          <a:ext cx="83529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В области электроэнергетики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01461" y="1498273"/>
            <a:ext cx="794700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наличие информации </a:t>
            </a:r>
            <a:r>
              <a:rPr lang="ru-RU" dirty="0" smtClean="0">
                <a:solidFill>
                  <a:srgbClr val="002060"/>
                </a:solidFill>
              </a:rPr>
              <a:t>об </a:t>
            </a:r>
            <a:r>
              <a:rPr lang="ru-RU" dirty="0">
                <a:solidFill>
                  <a:srgbClr val="002060"/>
                </a:solidFill>
              </a:rPr>
              <a:t>авариях, несчастных </a:t>
            </a:r>
            <a:r>
              <a:rPr lang="ru-RU" dirty="0" smtClean="0">
                <a:solidFill>
                  <a:srgbClr val="002060"/>
                </a:solidFill>
              </a:rPr>
              <a:t>случаях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ru-RU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информация о результатах проверки готовности теплоснабжающих, </a:t>
            </a:r>
            <a:r>
              <a:rPr lang="ru-RU" dirty="0" err="1">
                <a:solidFill>
                  <a:srgbClr val="002060"/>
                </a:solidFill>
              </a:rPr>
              <a:t>теплосетевых</a:t>
            </a:r>
            <a:r>
              <a:rPr lang="ru-RU" dirty="0">
                <a:solidFill>
                  <a:srgbClr val="002060"/>
                </a:solidFill>
              </a:rPr>
              <a:t> организаций и потребителей тепловой энергии к отопительному </a:t>
            </a:r>
            <a:r>
              <a:rPr lang="ru-RU" dirty="0" smtClean="0">
                <a:solidFill>
                  <a:srgbClr val="002060"/>
                </a:solidFill>
              </a:rPr>
              <a:t>периоду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ru-RU" dirty="0" smtClean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результаты проведения проверки знаний в сфере электроэнергетики у работников организаций, допущенных к работе в действующих электроустановках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а</a:t>
            </a:r>
            <a:r>
              <a:rPr lang="ru-RU" dirty="0" smtClean="0">
                <a:solidFill>
                  <a:srgbClr val="002060"/>
                </a:solidFill>
              </a:rPr>
              <a:t>нализ разрешений </a:t>
            </a:r>
            <a:r>
              <a:rPr lang="ru-RU" dirty="0">
                <a:solidFill>
                  <a:srgbClr val="002060"/>
                </a:solidFill>
              </a:rPr>
              <a:t>на допуск в эксплуатацию объектов электроэнергетики и теплоснабжения на предмет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en-US" dirty="0" smtClean="0">
              <a:solidFill>
                <a:srgbClr val="002060"/>
              </a:solidFill>
            </a:endParaRPr>
          </a:p>
          <a:p>
            <a:pPr lvl="1" algn="just"/>
            <a:r>
              <a:rPr lang="en-US" dirty="0" smtClean="0">
                <a:solidFill>
                  <a:srgbClr val="002060"/>
                </a:solidFill>
              </a:rPr>
              <a:t>     - </a:t>
            </a:r>
            <a:r>
              <a:rPr lang="ru-RU" dirty="0" smtClean="0">
                <a:solidFill>
                  <a:srgbClr val="002060"/>
                </a:solidFill>
              </a:rPr>
              <a:t>соблюдения </a:t>
            </a:r>
            <a:r>
              <a:rPr lang="ru-RU" dirty="0">
                <a:solidFill>
                  <a:srgbClr val="002060"/>
                </a:solidFill>
              </a:rPr>
              <a:t>сроков проведения пуско-наладочных работ </a:t>
            </a:r>
            <a:r>
              <a:rPr lang="ru-RU" dirty="0" smtClean="0">
                <a:solidFill>
                  <a:srgbClr val="002060"/>
                </a:solidFill>
              </a:rPr>
              <a:t>при</a:t>
            </a: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                   </a:t>
            </a:r>
            <a:r>
              <a:rPr lang="ru-RU" dirty="0" smtClean="0">
                <a:solidFill>
                  <a:srgbClr val="002060"/>
                </a:solidFill>
              </a:rPr>
              <a:t>выдаче временного </a:t>
            </a:r>
            <a:r>
              <a:rPr lang="ru-RU" dirty="0">
                <a:solidFill>
                  <a:srgbClr val="002060"/>
                </a:solidFill>
              </a:rPr>
              <a:t>разрешения;</a:t>
            </a:r>
          </a:p>
          <a:p>
            <a:pPr lvl="1" algn="just"/>
            <a:r>
              <a:rPr lang="en-US" dirty="0" smtClean="0">
                <a:solidFill>
                  <a:srgbClr val="002060"/>
                </a:solidFill>
              </a:rPr>
              <a:t>     - </a:t>
            </a:r>
            <a:r>
              <a:rPr lang="ru-RU" dirty="0" smtClean="0">
                <a:solidFill>
                  <a:srgbClr val="002060"/>
                </a:solidFill>
              </a:rPr>
              <a:t>регистрации </a:t>
            </a:r>
            <a:r>
              <a:rPr lang="ru-RU" dirty="0">
                <a:solidFill>
                  <a:srgbClr val="002060"/>
                </a:solidFill>
              </a:rPr>
              <a:t>объектов в реестре ОПО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lvl="1" algn="just"/>
            <a:endParaRPr lang="ru-RU" dirty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проверка индикаторов риска нарушения обязательных требований согласно приказу </a:t>
            </a:r>
            <a:r>
              <a:rPr lang="ru-RU" dirty="0" smtClean="0">
                <a:solidFill>
                  <a:srgbClr val="002060"/>
                </a:solidFill>
              </a:rPr>
              <a:t>Минэнерго России </a:t>
            </a:r>
            <a:r>
              <a:rPr lang="ru-RU" dirty="0">
                <a:solidFill>
                  <a:srgbClr val="002060"/>
                </a:solidFill>
              </a:rPr>
              <a:t>от </a:t>
            </a:r>
            <a:r>
              <a:rPr lang="ru-RU" dirty="0" smtClean="0">
                <a:solidFill>
                  <a:srgbClr val="002060"/>
                </a:solidFill>
              </a:rPr>
              <a:t>30 декабря </a:t>
            </a:r>
            <a:r>
              <a:rPr lang="ru-RU" dirty="0">
                <a:solidFill>
                  <a:srgbClr val="002060"/>
                </a:solidFill>
              </a:rPr>
              <a:t>2021 г. № </a:t>
            </a:r>
            <a:r>
              <a:rPr lang="ru-RU" dirty="0" smtClean="0">
                <a:solidFill>
                  <a:srgbClr val="002060"/>
                </a:solidFill>
              </a:rPr>
              <a:t>1540</a:t>
            </a:r>
            <a:endParaRPr lang="ru-RU" dirty="0">
              <a:solidFill>
                <a:srgbClr val="002060"/>
              </a:solidFill>
            </a:endParaRPr>
          </a:p>
          <a:p>
            <a:pPr lvl="0"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7589520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65438</TotalTime>
  <Words>1610</Words>
  <Application>Microsoft Office PowerPoint</Application>
  <PresentationFormat>Экран (4:3)</PresentationFormat>
  <Paragraphs>196</Paragraphs>
  <Slides>20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2714</cp:revision>
  <cp:lastPrinted>2022-05-30T10:51:55Z</cp:lastPrinted>
  <dcterms:created xsi:type="dcterms:W3CDTF">2000-02-02T11:29:10Z</dcterms:created>
  <dcterms:modified xsi:type="dcterms:W3CDTF">2023-05-05T12:06:25Z</dcterms:modified>
</cp:coreProperties>
</file>